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Fira Sans Medium"/>
      <p:regular r:id="rId29"/>
      <p:bold r:id="rId30"/>
      <p:italic r:id="rId31"/>
      <p:boldItalic r:id="rId32"/>
    </p:embeddedFont>
    <p:embeddedFont>
      <p:font typeface="Fira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Medium-italic.fntdata"/><Relationship Id="rId30" Type="http://schemas.openxmlformats.org/officeDocument/2006/relationships/font" Target="fonts/FiraSansMedium-bold.fntdata"/><Relationship Id="rId11" Type="http://schemas.openxmlformats.org/officeDocument/2006/relationships/slide" Target="slides/slide6.xml"/><Relationship Id="rId33" Type="http://schemas.openxmlformats.org/officeDocument/2006/relationships/font" Target="fonts/FiraSans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-italic.fntdata"/><Relationship Id="rId12" Type="http://schemas.openxmlformats.org/officeDocument/2006/relationships/slide" Target="slides/slide7.xml"/><Relationship Id="rId34" Type="http://schemas.openxmlformats.org/officeDocument/2006/relationships/font" Target="fonts/Fira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Fira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d0654862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d0654862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d0654862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d0654862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d0654862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d0654862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d0654862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d0654862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d0654862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d0654862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d0654862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d0654862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d0654862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d0654862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d0654862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d0654862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d89ac79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d89ac79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d0654862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d0654862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d0654862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d0654862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d0654862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d0654862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d0654862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d0654862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0654862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0654862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Accountable Breast Cancer Classification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Cancer and Neural Networks: Takes a Black Box to Know One</a:t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Saqib Nizami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DSI-US-4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: Lay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ELI5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733950"/>
            <a:ext cx="81405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TENSORBOARD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242"/>
            <a:ext cx="9143998" cy="478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-7359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lt2"/>
                </a:highlight>
              </a:rPr>
              <a:t>Objective</a:t>
            </a:r>
            <a:endParaRPr>
              <a:solidFill>
                <a:schemeClr val="accent3"/>
              </a:solidFill>
              <a:highlight>
                <a:schemeClr val="lt2"/>
              </a:highlight>
            </a:endParaRPr>
          </a:p>
        </p:txBody>
      </p:sp>
      <p:sp>
        <p:nvSpPr>
          <p:cNvPr id="93" name="Google Shape;93;p14"/>
          <p:cNvSpPr txBox="1"/>
          <p:nvPr>
            <p:ph idx="4294967295" type="body"/>
          </p:nvPr>
        </p:nvSpPr>
        <p:spPr>
          <a:xfrm>
            <a:off x="729450" y="1316875"/>
            <a:ext cx="7688700" cy="30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Medium"/>
                <a:ea typeface="Fira Sans Medium"/>
                <a:cs typeface="Fira Sans Medium"/>
                <a:sym typeface="Fira Sans Medium"/>
              </a:rPr>
              <a:t>“ </a:t>
            </a:r>
            <a:endParaRPr sz="360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What features are deemed important for cancer classification by convolutional neural networks?</a:t>
            </a:r>
            <a:endParaRPr b="1" i="1" sz="24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latin typeface="Fira Sans Medium"/>
                <a:ea typeface="Fira Sans Medium"/>
                <a:cs typeface="Fira Sans Medium"/>
                <a:sym typeface="Fira Sans Medium"/>
              </a:rPr>
              <a:t>”</a:t>
            </a:r>
            <a:endParaRPr sz="36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30000" y="1318650"/>
            <a:ext cx="33009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Impact</a:t>
            </a:r>
            <a:endParaRPr sz="3600"/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classification of cancer grades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 a replacement of physician diagnosis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Acts more like an adjuvant to diagnosis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interpretability is paramount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7"/>
          <p:cNvGrpSpPr/>
          <p:nvPr/>
        </p:nvGrpSpPr>
        <p:grpSpPr>
          <a:xfrm>
            <a:off x="1598950" y="514188"/>
            <a:ext cx="3207491" cy="2435447"/>
            <a:chOff x="-937109" y="285975"/>
            <a:chExt cx="6858009" cy="5143500"/>
          </a:xfrm>
        </p:grpSpPr>
        <p:pic>
          <p:nvPicPr>
            <p:cNvPr id="113" name="Google Shape;113;p17" title="NORM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37100" y="285975"/>
              <a:ext cx="6857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7"/>
            <p:cNvSpPr txBox="1"/>
            <p:nvPr/>
          </p:nvSpPr>
          <p:spPr>
            <a:xfrm>
              <a:off x="-937109" y="2503110"/>
              <a:ext cx="4979400" cy="7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highlight>
                    <a:srgbClr val="FFFFFF"/>
                  </a:highlight>
                </a:rPr>
                <a:t>NORMAL</a:t>
              </a:r>
              <a:endParaRPr b="1">
                <a:highlight>
                  <a:srgbClr val="FFFFFF"/>
                </a:highlight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4793151" y="514166"/>
            <a:ext cx="2872130" cy="2435447"/>
            <a:chOff x="1447800" y="304800"/>
            <a:chExt cx="6857999" cy="5143500"/>
          </a:xfrm>
        </p:grpSpPr>
        <p:pic>
          <p:nvPicPr>
            <p:cNvPr id="116" name="Google Shape;116;p17" title="BENIGN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7800" y="304800"/>
              <a:ext cx="6857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7"/>
            <p:cNvSpPr txBox="1"/>
            <p:nvPr/>
          </p:nvSpPr>
          <p:spPr>
            <a:xfrm>
              <a:off x="1737025" y="2448961"/>
              <a:ext cx="3887700" cy="8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highlight>
                    <a:srgbClr val="F3F3F3"/>
                  </a:highlight>
                </a:rPr>
                <a:t>BENIGN</a:t>
              </a:r>
              <a:endParaRPr b="1">
                <a:highlight>
                  <a:srgbClr val="F3F3F3"/>
                </a:highlight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1600208" y="2923407"/>
            <a:ext cx="3198049" cy="2220086"/>
            <a:chOff x="-2183575" y="2383400"/>
            <a:chExt cx="3783777" cy="3123802"/>
          </a:xfrm>
        </p:grpSpPr>
        <p:pic>
          <p:nvPicPr>
            <p:cNvPr id="119" name="Google Shape;119;p17" title="INSITU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183575" y="2383400"/>
              <a:ext cx="3783777" cy="3123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7"/>
            <p:cNvSpPr txBox="1"/>
            <p:nvPr/>
          </p:nvSpPr>
          <p:spPr>
            <a:xfrm>
              <a:off x="-2072801" y="3702528"/>
              <a:ext cx="34053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highlight>
                    <a:srgbClr val="F3F3F3"/>
                  </a:highlight>
                </a:rPr>
                <a:t>INSITU</a:t>
              </a:r>
              <a:endParaRPr b="1">
                <a:highlight>
                  <a:srgbClr val="F3F3F3"/>
                </a:highlight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4798183" y="2923387"/>
            <a:ext cx="2880360" cy="2244109"/>
            <a:chOff x="1752600" y="609600"/>
            <a:chExt cx="6857999" cy="5143500"/>
          </a:xfrm>
        </p:grpSpPr>
        <p:pic>
          <p:nvPicPr>
            <p:cNvPr id="122" name="Google Shape;122;p17" title="INVASIVE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52600" y="609600"/>
              <a:ext cx="6857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2101632" y="2753672"/>
              <a:ext cx="3380100" cy="8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highlight>
                    <a:srgbClr val="F3F3F3"/>
                  </a:highlight>
                </a:rPr>
                <a:t>INVASIVE</a:t>
              </a:r>
              <a:endParaRPr b="1">
                <a:highlight>
                  <a:srgbClr val="F3F3F3"/>
                </a:highlight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11277" l="0" r="0" t="11052"/>
          <a:stretch/>
        </p:blipFill>
        <p:spPr>
          <a:xfrm>
            <a:off x="3206350" y="502250"/>
            <a:ext cx="2656068" cy="46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925" y="1239600"/>
            <a:ext cx="3236076" cy="323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8"/>
          <p:cNvGrpSpPr/>
          <p:nvPr/>
        </p:nvGrpSpPr>
        <p:grpSpPr>
          <a:xfrm>
            <a:off x="193525" y="1677876"/>
            <a:ext cx="3207491" cy="2435447"/>
            <a:chOff x="-4370560" y="2663430"/>
            <a:chExt cx="6858009" cy="5143500"/>
          </a:xfrm>
        </p:grpSpPr>
        <p:pic>
          <p:nvPicPr>
            <p:cNvPr id="131" name="Google Shape;131;p18" title="NORM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370551" y="2663430"/>
              <a:ext cx="685799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8"/>
            <p:cNvSpPr txBox="1"/>
            <p:nvPr/>
          </p:nvSpPr>
          <p:spPr>
            <a:xfrm>
              <a:off x="-4370560" y="4800391"/>
              <a:ext cx="4979400" cy="7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highlight>
                    <a:srgbClr val="FFFFFF"/>
                  </a:highlight>
                </a:rPr>
                <a:t>NORMAL</a:t>
              </a:r>
              <a:endParaRPr b="1">
                <a:highlight>
                  <a:srgbClr val="FFFFFF"/>
                </a:highlight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